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89750" cy="10021875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jKNGQLaLwxZ6GQVcM75Ic5WG/2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1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2985558" cy="501094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2598" y="1"/>
            <a:ext cx="2985558" cy="501094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519055"/>
            <a:ext cx="2985558" cy="501094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2598" y="9519055"/>
            <a:ext cx="2985558" cy="501094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17435328f_0_0:notes"/>
          <p:cNvSpPr/>
          <p:nvPr>
            <p:ph idx="2" type="sldImg"/>
          </p:nvPr>
        </p:nvSpPr>
        <p:spPr>
          <a:xfrm>
            <a:off x="939800" y="750888"/>
            <a:ext cx="5010300" cy="375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17435328f_0_0:notes"/>
          <p:cNvSpPr txBox="1"/>
          <p:nvPr>
            <p:ph idx="1" type="body"/>
          </p:nvPr>
        </p:nvSpPr>
        <p:spPr>
          <a:xfrm>
            <a:off x="688976" y="4760398"/>
            <a:ext cx="5511900" cy="45099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417435328f_0_0:notes"/>
          <p:cNvSpPr txBox="1"/>
          <p:nvPr>
            <p:ph idx="12" type="sldNum"/>
          </p:nvPr>
        </p:nvSpPr>
        <p:spPr>
          <a:xfrm>
            <a:off x="3902598" y="9519055"/>
            <a:ext cx="2985600" cy="5010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2c061ea34_0_0:notes"/>
          <p:cNvSpPr/>
          <p:nvPr>
            <p:ph idx="2" type="sldImg"/>
          </p:nvPr>
        </p:nvSpPr>
        <p:spPr>
          <a:xfrm>
            <a:off x="939800" y="750888"/>
            <a:ext cx="5010300" cy="375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42c061ea34_0_0:notes"/>
          <p:cNvSpPr txBox="1"/>
          <p:nvPr>
            <p:ph idx="1" type="body"/>
          </p:nvPr>
        </p:nvSpPr>
        <p:spPr>
          <a:xfrm>
            <a:off x="688976" y="4760398"/>
            <a:ext cx="5511900" cy="4509900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242c061ea34_0_0:notes"/>
          <p:cNvSpPr txBox="1"/>
          <p:nvPr>
            <p:ph idx="12" type="sldNum"/>
          </p:nvPr>
        </p:nvSpPr>
        <p:spPr>
          <a:xfrm>
            <a:off x="3902598" y="9519055"/>
            <a:ext cx="2985600" cy="501000"/>
          </a:xfrm>
          <a:prstGeom prst="rect">
            <a:avLst/>
          </a:prstGeom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:notes"/>
          <p:cNvSpPr txBox="1"/>
          <p:nvPr>
            <p:ph idx="1" type="body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4:notes"/>
          <p:cNvSpPr/>
          <p:nvPr>
            <p:ph idx="2" type="sldImg"/>
          </p:nvPr>
        </p:nvSpPr>
        <p:spPr>
          <a:xfrm>
            <a:off x="939800" y="750888"/>
            <a:ext cx="5010150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-34280" y="4293096"/>
            <a:ext cx="7772400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6B0E"/>
              </a:buClr>
              <a:buSzPts val="4800"/>
              <a:buFont typeface="Century Gothic"/>
              <a:buNone/>
              <a:defRPr sz="4800">
                <a:solidFill>
                  <a:srgbClr val="E16B0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-36512" y="5348808"/>
            <a:ext cx="7768952" cy="81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368"/>
              <a:buNone/>
              <a:defRPr>
                <a:solidFill>
                  <a:srgbClr val="A3A31B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1" name="Google Shape;21;p7"/>
          <p:cNvSpPr/>
          <p:nvPr/>
        </p:nvSpPr>
        <p:spPr>
          <a:xfrm>
            <a:off x="4932040" y="0"/>
            <a:ext cx="4211960" cy="332656"/>
          </a:xfrm>
          <a:prstGeom prst="rect">
            <a:avLst/>
          </a:prstGeom>
          <a:gradFill>
            <a:gsLst>
              <a:gs pos="0">
                <a:srgbClr val="C3BF1F"/>
              </a:gs>
              <a:gs pos="100000">
                <a:srgbClr val="A3A31B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"/>
          <p:cNvSpPr/>
          <p:nvPr/>
        </p:nvSpPr>
        <p:spPr>
          <a:xfrm>
            <a:off x="0" y="6453336"/>
            <a:ext cx="7812360" cy="404664"/>
          </a:xfrm>
          <a:prstGeom prst="rect">
            <a:avLst/>
          </a:prstGeom>
          <a:gradFill>
            <a:gsLst>
              <a:gs pos="0">
                <a:srgbClr val="DB6D26"/>
              </a:gs>
              <a:gs pos="100000">
                <a:srgbClr val="ED8825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99592" y="692696"/>
            <a:ext cx="3384376" cy="2887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04448" y="476672"/>
            <a:ext cx="316348" cy="372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36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2" name="Google Shape;8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3182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3182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3182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24328" y="5589240"/>
            <a:ext cx="1434687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04448" y="476672"/>
            <a:ext cx="316348" cy="372236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8"/>
          <p:cNvSpPr/>
          <p:nvPr/>
        </p:nvSpPr>
        <p:spPr>
          <a:xfrm>
            <a:off x="0" y="6453336"/>
            <a:ext cx="7434064" cy="404664"/>
          </a:xfrm>
          <a:prstGeom prst="rect">
            <a:avLst/>
          </a:prstGeom>
          <a:gradFill>
            <a:gsLst>
              <a:gs pos="0">
                <a:srgbClr val="DB6D26"/>
              </a:gs>
              <a:gs pos="100000">
                <a:srgbClr val="ED8825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8"/>
          <p:cNvSpPr/>
          <p:nvPr/>
        </p:nvSpPr>
        <p:spPr>
          <a:xfrm>
            <a:off x="4932040" y="0"/>
            <a:ext cx="4211960" cy="332656"/>
          </a:xfrm>
          <a:prstGeom prst="rect">
            <a:avLst/>
          </a:prstGeom>
          <a:gradFill>
            <a:gsLst>
              <a:gs pos="0">
                <a:srgbClr val="C3BF1F"/>
              </a:gs>
              <a:gs pos="100000">
                <a:srgbClr val="A3A31B"/>
              </a:gs>
            </a:gsLst>
            <a:lin ang="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Úvodní snímek">
  <p:cSld name="1_Úvodní sníme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D8825"/>
              </a:gs>
              <a:gs pos="80000">
                <a:srgbClr val="DB6D26"/>
              </a:gs>
              <a:gs pos="100000">
                <a:srgbClr val="DB6D26"/>
              </a:gs>
            </a:gsLst>
            <a:lin ang="60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9"/>
          <p:cNvSpPr/>
          <p:nvPr/>
        </p:nvSpPr>
        <p:spPr>
          <a:xfrm>
            <a:off x="4860032" y="2693786"/>
            <a:ext cx="4283968" cy="4164214"/>
          </a:xfrm>
          <a:prstGeom prst="rect">
            <a:avLst/>
          </a:prstGeom>
          <a:blipFill rotWithShape="1">
            <a:blip r:embed="rId2">
              <a:alphaModFix amt="18000"/>
            </a:blip>
            <a:stretch>
              <a:fillRect b="-43517" l="0" r="-39505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249622"/>
            <a:ext cx="4176464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16416" y="101498"/>
            <a:ext cx="1152128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9"/>
          <p:cNvSpPr txBox="1"/>
          <p:nvPr>
            <p:ph idx="1" type="subTitle"/>
          </p:nvPr>
        </p:nvSpPr>
        <p:spPr>
          <a:xfrm>
            <a:off x="-540568" y="5981700"/>
            <a:ext cx="776895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368"/>
              <a:buFont typeface="Arial"/>
              <a:buNone/>
              <a:defRPr b="0" sz="3200">
                <a:solidFill>
                  <a:srgbClr val="FCE0A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9"/>
          <p:cNvSpPr/>
          <p:nvPr/>
        </p:nvSpPr>
        <p:spPr>
          <a:xfrm>
            <a:off x="0" y="4509120"/>
            <a:ext cx="7452320" cy="1385280"/>
          </a:xfrm>
          <a:prstGeom prst="rect">
            <a:avLst/>
          </a:prstGeom>
          <a:gradFill>
            <a:gsLst>
              <a:gs pos="0">
                <a:srgbClr val="C3BF1F"/>
              </a:gs>
              <a:gs pos="100000">
                <a:srgbClr val="A3A31B"/>
              </a:gs>
            </a:gsLst>
            <a:lin ang="6600000" scaled="0"/>
          </a:gradFill>
          <a:ln>
            <a:noFill/>
          </a:ln>
          <a:effectLst>
            <a:outerShdw blurRad="76200" kx="-1200000" rotWithShape="0" algn="bl" sy="23000">
              <a:srgbClr val="000000">
                <a:alpha val="2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9"/>
          <p:cNvSpPr txBox="1"/>
          <p:nvPr>
            <p:ph type="ctrTitle"/>
          </p:nvPr>
        </p:nvSpPr>
        <p:spPr>
          <a:xfrm>
            <a:off x="-540568" y="4645124"/>
            <a:ext cx="7772400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6A7"/>
              </a:buClr>
              <a:buSzPts val="4400"/>
              <a:buFont typeface="Century Gothic"/>
              <a:buNone/>
              <a:defRPr b="1" sz="4400">
                <a:solidFill>
                  <a:srgbClr val="EAE6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4000"/>
              <a:buFont typeface="Century Gothic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8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0172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072"/>
              <a:buChar char="⬤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0172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072"/>
              <a:buChar char="⬤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44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776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1376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776"/>
              <a:buChar char="⬤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7" name="Google Shape;57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776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1376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776"/>
              <a:buChar char="⬤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8968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368"/>
              <a:buChar char="⬤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36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4400"/>
              <a:buFont typeface="Century Gothic"/>
              <a:buNone/>
              <a:defRPr b="1" i="0" sz="4400" u="none" cap="none" strike="noStrike">
                <a:solidFill>
                  <a:srgbClr val="402A1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8968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E16B0E"/>
              </a:buClr>
              <a:buSzPts val="2368"/>
              <a:buFont typeface="Noto Sans Symbols"/>
              <a:buChar char="⬤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3A31B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type="ctrTitle"/>
          </p:nvPr>
        </p:nvSpPr>
        <p:spPr>
          <a:xfrm>
            <a:off x="314632" y="5201264"/>
            <a:ext cx="8306299" cy="267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6B0E"/>
              </a:buClr>
              <a:buSzPct val="197530"/>
              <a:buFont typeface="Century Gothic"/>
              <a:buNone/>
            </a:pPr>
            <a:r>
              <a:rPr lang="cs-CZ"/>
              <a:t>Výstupy z konference</a:t>
            </a:r>
            <a:br>
              <a:rPr lang="cs-CZ"/>
            </a:br>
            <a:br>
              <a:rPr lang="cs-CZ"/>
            </a:br>
            <a:r>
              <a:rPr lang="cs-CZ"/>
              <a:t>Klára Tomková</a:t>
            </a:r>
            <a:endParaRPr sz="2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type="ctrTitle"/>
          </p:nvPr>
        </p:nvSpPr>
        <p:spPr>
          <a:xfrm>
            <a:off x="-540568" y="4645124"/>
            <a:ext cx="7772400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6A7"/>
              </a:buClr>
              <a:buSzPct val="111111"/>
              <a:buFont typeface="Century Gothic"/>
              <a:buNone/>
            </a:pPr>
            <a:r>
              <a:rPr lang="cs-CZ" sz="3959"/>
              <a:t>„Zlepšujeme podmínky kvality života rodin a jejich členů“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Vláda ve svém programovém prohlášení deklaruje podporu rodiny</a:t>
            </a:r>
            <a:endParaRPr/>
          </a:p>
          <a:p>
            <a:pPr indent="0" lvl="0" marL="144018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Strategie RP 2023 - 30 staví na prevenci a hodnotě rodiny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ct val="45454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02A14"/>
              </a:buClr>
              <a:buSzPct val="50000"/>
              <a:buNone/>
            </a:pPr>
            <a:r>
              <a:rPr lang="cs-CZ" sz="4000"/>
              <a:t>Pro realizaci opatření RP je důležité</a:t>
            </a:r>
            <a:br>
              <a:rPr lang="cs-CZ"/>
            </a:b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vytvořit a realizovat koncepce RP na krajích a obcích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podpořit proces realizace koncepcí RP zavedením koordinátorů RP na krajích a obcích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ct val="45454"/>
              <a:buNone/>
            </a:pPr>
            <a:r>
              <a:rPr lang="cs-CZ"/>
              <a:t>Rodinná a mateřská centra umí a mají zkušenosti</a:t>
            </a:r>
            <a:endParaRPr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0049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RC/MC umí reagovat na potřeby rodin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cs-CZ"/>
              <a:t>v lokalitě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049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posilovat hodnotu rodiny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049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RC/MC nabízí i odborné specializované služby pro rodiny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049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umí vytvářet dlouhodobé vztahy v lokalitě a podporovat komunitní život a participaci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ct val="45454"/>
              <a:buNone/>
            </a:pPr>
            <a:r>
              <a:rPr lang="cs-CZ"/>
              <a:t>Rodinná, mateřská centra umí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ct val="45454"/>
              <a:buNone/>
            </a:pPr>
            <a:r>
              <a:rPr lang="cs-CZ"/>
              <a:t>a mají zkušenosti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06838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odborně přispět k tvorbě koncepce rodinné politiky kraje, obce, k tvorbě akčního plánu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6838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odborně přispívat k jednání platforem, komisí, výboru pro rodinu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6838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41625"/>
              <a:buChar char="⬤"/>
            </a:pPr>
            <a:r>
              <a:rPr lang="cs-CZ"/>
              <a:t>propojovat potřeby rodin s politikou obce, kraje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2A14"/>
              </a:buClr>
              <a:buSzPct val="45454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02A14"/>
              </a:buClr>
              <a:buSzPct val="50000"/>
              <a:buNone/>
            </a:pPr>
            <a:r>
              <a:rPr lang="cs-CZ" sz="4000"/>
              <a:t>Pro rozvoj preventivních služeb je nutné</a:t>
            </a:r>
            <a:br>
              <a:rPr lang="cs-CZ"/>
            </a:b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stabilní, předvídatelné, víceleté financování aktivit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lang="cs-CZ"/>
              <a:t>zajištění prostor pro realizaci programů</a:t>
            </a:r>
            <a:endParaRPr/>
          </a:p>
          <a:p>
            <a:pPr indent="0" lvl="0" marL="144018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/>
          </a:p>
          <a:p>
            <a:pPr indent="-313182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b="1" lang="cs-CZ"/>
              <a:t>Stabilní a předvídatelné financování přispěje k realizaci prevence na komunální i celostátní úrovni.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417435328f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28">
              <a:solidFill>
                <a:srgbClr val="191919"/>
              </a:solidFill>
              <a:highlight>
                <a:srgbClr val="FFCC66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3028">
                <a:solidFill>
                  <a:srgbClr val="191919"/>
                </a:solidFill>
                <a:highlight>
                  <a:srgbClr val="FFCC66"/>
                </a:highlight>
                <a:latin typeface="Arial"/>
                <a:ea typeface="Arial"/>
                <a:cs typeface="Arial"/>
                <a:sym typeface="Arial"/>
              </a:rPr>
              <a:t>Doporučení vyplývající z výzkumu ...</a:t>
            </a:r>
            <a:endParaRPr/>
          </a:p>
        </p:txBody>
      </p:sp>
      <p:sp>
        <p:nvSpPr>
          <p:cNvPr id="138" name="Google Shape;138;g2417435328f_0_0"/>
          <p:cNvSpPr txBox="1"/>
          <p:nvPr>
            <p:ph idx="1" type="body"/>
          </p:nvPr>
        </p:nvSpPr>
        <p:spPr>
          <a:xfrm>
            <a:off x="457200" y="1600200"/>
            <a:ext cx="79311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34910" lvl="0" marL="334910" rtl="0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000"/>
              <a:buFont typeface="Noto Sans Symbols"/>
              <a:buChar char="❖"/>
            </a:pPr>
            <a:r>
              <a:rPr b="1" lang="cs-CZ" sz="205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Nejčastěji v návaznosti na finanční stabilitu:</a:t>
            </a:r>
            <a:endParaRPr b="1" sz="2051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prodloužení zpravidla jednoletého období krytého dotací,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úprava časového harmonogramu dotačního řízení, 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navýšení alokované sumy v dotačních titulech, příp. určité zohlednění dlouhodobě a úspěšně fungujících center,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revize obsahovaného vymezení podporovaných aktivit a mzdových nároků v dotačních titulech,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snížení administrativní náročnosti podávání žádosti a její vykazování, posílení metodické podpory žadatelů,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1" marL="710134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400"/>
              <a:buFont typeface="Noto Sans Symbols"/>
              <a:buChar char="❖"/>
            </a:pPr>
            <a:r>
              <a:rPr b="1" lang="cs-CZ" sz="166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vyčlenění pravidelných příspěvků poskytovaných na základní provoz centra.</a:t>
            </a:r>
            <a:endParaRPr b="1" sz="1660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0" marL="334910" rtl="0" algn="l">
              <a:spcBef>
                <a:spcPts val="1172"/>
              </a:spcBef>
              <a:spcAft>
                <a:spcPts val="0"/>
              </a:spcAft>
              <a:buClr>
                <a:srgbClr val="191919"/>
              </a:buClr>
              <a:buSzPts val="2000"/>
              <a:buFont typeface="Noto Sans Symbols"/>
              <a:buChar char="❖"/>
            </a:pPr>
            <a:r>
              <a:rPr b="1" lang="cs-CZ" sz="205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Propagace činnosti centra, jejich významu v oblasti primární prevence a komunitního i celospolečenského přínosu.</a:t>
            </a:r>
            <a:endParaRPr b="1" sz="2051">
              <a:solidFill>
                <a:srgbClr val="00487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4910" lvl="0" marL="334910" rtl="0" algn="l">
              <a:spcBef>
                <a:spcPts val="586"/>
              </a:spcBef>
              <a:spcAft>
                <a:spcPts val="0"/>
              </a:spcAft>
              <a:buClr>
                <a:srgbClr val="191919"/>
              </a:buClr>
              <a:buSzPts val="2000"/>
              <a:buFont typeface="Noto Sans Symbols"/>
              <a:buChar char="❖"/>
            </a:pPr>
            <a:r>
              <a:rPr b="1" lang="cs-CZ" sz="205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Posílení spolupráce obcí/městských částí a center na přípravě a realizaci prorodinných strategických materiálů.</a:t>
            </a:r>
            <a:endParaRPr/>
          </a:p>
        </p:txBody>
      </p:sp>
      <p:pic>
        <p:nvPicPr>
          <p:cNvPr id="139" name="Google Shape;139;g2417435328f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16" y="76200"/>
            <a:ext cx="2117124" cy="6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42c061ea34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Nezastupitelná úloha RC/MC</a:t>
            </a:r>
            <a:endParaRPr/>
          </a:p>
        </p:txBody>
      </p:sp>
      <p:sp>
        <p:nvSpPr>
          <p:cNvPr id="146" name="Google Shape;146;g242c061ea34_0_0"/>
          <p:cNvSpPr txBox="1"/>
          <p:nvPr>
            <p:ph idx="1" type="body"/>
          </p:nvPr>
        </p:nvSpPr>
        <p:spPr>
          <a:xfrm>
            <a:off x="457200" y="1600200"/>
            <a:ext cx="79311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13182" lvl="0" marL="457200" rtl="0" algn="l"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b="1" lang="cs-CZ"/>
              <a:t>přirozené prostředí pro posilování  hodnoty rodiny, zde se hodnotou rodiny žije</a:t>
            </a:r>
            <a:endParaRPr b="1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13182" lvl="0" marL="457200" rtl="0" algn="l"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b="1" lang="cs-CZ"/>
              <a:t>profesionální služby rychle reagující na potřeby rodin</a:t>
            </a:r>
            <a:endParaRPr b="1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13182" lvl="0" marL="457200" rtl="0" algn="l">
              <a:spcBef>
                <a:spcPts val="360"/>
              </a:spcBef>
              <a:spcAft>
                <a:spcPts val="0"/>
              </a:spcAft>
              <a:buSzPts val="1332"/>
              <a:buChar char="⬤"/>
            </a:pPr>
            <a:r>
              <a:rPr b="1" lang="cs-CZ"/>
              <a:t>odborné propojení potřeb rodin </a:t>
            </a:r>
            <a:endParaRPr b="1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cs-CZ"/>
              <a:t>s politikou obcí, krajů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rPr b="1" lang="cs-CZ" sz="2800"/>
              <a:t>Děkujeme za vaši pozornost </a:t>
            </a:r>
            <a:endParaRPr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rPr b="1" lang="cs-CZ" sz="2800"/>
              <a:t>a těšíme se na další spolupráci</a:t>
            </a:r>
            <a:endParaRPr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 b="1" sz="2800"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rPr b="1" lang="cs-CZ" sz="2800"/>
              <a:t>Za Unii center pro rodinu a komunitu </a:t>
            </a:r>
            <a:endParaRPr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rPr b="1" lang="cs-CZ" sz="2800"/>
              <a:t>Klára Tomková</a:t>
            </a:r>
            <a:endParaRPr b="1" sz="2800"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 b="1" sz="2800"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 b="1" sz="2800"/>
          </a:p>
          <a:p>
            <a:pPr indent="0" lvl="0" marL="14401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 b="1" sz="2800"/>
          </a:p>
          <a:p>
            <a:pPr indent="0" lvl="0" marL="144018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32"/>
              <a:buNone/>
            </a:pPr>
            <a:r>
              <a:t/>
            </a:r>
            <a:endParaRPr sz="2800"/>
          </a:p>
        </p:txBody>
      </p:sp>
      <p:pic>
        <p:nvPicPr>
          <p:cNvPr id="152" name="Google Shape;15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075" y="4660600"/>
            <a:ext cx="1210425" cy="124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C-sablona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2011-09-27T19:01:52Z</dcterms:created>
  <dc:creator>Nikola</dc:creator>
</cp:coreProperties>
</file>